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1"/>
  </p:notesMasterIdLst>
  <p:handoutMasterIdLst>
    <p:handoutMasterId r:id="rId42"/>
  </p:handoutMasterIdLst>
  <p:sldIdLst>
    <p:sldId id="1595" r:id="rId7"/>
    <p:sldId id="2076136825" r:id="rId8"/>
    <p:sldId id="2076136817" r:id="rId9"/>
    <p:sldId id="2076136826" r:id="rId10"/>
    <p:sldId id="2076136819" r:id="rId11"/>
    <p:sldId id="2076136820" r:id="rId12"/>
    <p:sldId id="401" r:id="rId13"/>
    <p:sldId id="2076136818" r:id="rId14"/>
    <p:sldId id="1551" r:id="rId15"/>
    <p:sldId id="11642" r:id="rId16"/>
    <p:sldId id="11648" r:id="rId17"/>
    <p:sldId id="1549" r:id="rId18"/>
    <p:sldId id="1550" r:id="rId19"/>
    <p:sldId id="2076136821" r:id="rId20"/>
    <p:sldId id="1560" r:id="rId21"/>
    <p:sldId id="2076136823" r:id="rId22"/>
    <p:sldId id="1561" r:id="rId23"/>
    <p:sldId id="11649" r:id="rId24"/>
    <p:sldId id="1554" r:id="rId25"/>
    <p:sldId id="1556" r:id="rId26"/>
    <p:sldId id="1563" r:id="rId27"/>
    <p:sldId id="1564" r:id="rId28"/>
    <p:sldId id="1565" r:id="rId29"/>
    <p:sldId id="1566" r:id="rId30"/>
    <p:sldId id="1567" r:id="rId31"/>
    <p:sldId id="1569" r:id="rId32"/>
    <p:sldId id="1568" r:id="rId33"/>
    <p:sldId id="1570" r:id="rId34"/>
    <p:sldId id="1557" r:id="rId35"/>
    <p:sldId id="1615" r:id="rId36"/>
    <p:sldId id="1614" r:id="rId37"/>
    <p:sldId id="11650" r:id="rId38"/>
    <p:sldId id="1627" r:id="rId39"/>
    <p:sldId id="2076136824"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25"/>
            <p14:sldId id="2076136817"/>
            <p14:sldId id="2076136826"/>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9"/>
            <p14:sldId id="1568"/>
            <p14:sldId id="1570"/>
            <p14:sldId id="1557"/>
            <p14:sldId id="1615"/>
            <p14:sldId id="1614"/>
            <p14:sldId id="11650"/>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5226" autoAdjust="0"/>
  </p:normalViewPr>
  <p:slideViewPr>
    <p:cSldViewPr snapToGrid="0">
      <p:cViewPr varScale="1">
        <p:scale>
          <a:sx n="78" d="100"/>
          <a:sy n="78" d="100"/>
        </p:scale>
        <p:origin x="720" y="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12/13/2021 9:18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12/13/2021 9:17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liostruyf.com/sharepoint-framework-generator-changelo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12/13/2021 9:17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12/13/2021 9:17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12/13/2021 9:17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12/13/2021 9:17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12/13/2021 9:17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12/13/2021 9:17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12/13/2021 9:17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12/13/2021 9:17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2802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hlinkClick r:id="rId3"/>
              </a:rPr>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12/13/2021 9:17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12/13/2021 9:17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2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13/12/2021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13/12/2021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13/12/2021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13/12/2021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13/12/2021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13/12/2021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13/12/2021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13/12/2021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13/12/2021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13/12/2021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13/12/2021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1.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hyperlink" Target="https://www.linkedin.com/in/jenkinsns/" TargetMode="External"/><Relationship Id="rId18" Type="http://schemas.openxmlformats.org/officeDocument/2006/relationships/image" Target="../media/image45.jpg"/><Relationship Id="rId3" Type="http://schemas.openxmlformats.org/officeDocument/2006/relationships/image" Target="../media/image34.jpg"/><Relationship Id="rId7" Type="http://schemas.openxmlformats.org/officeDocument/2006/relationships/image" Target="../media/image38.png"/><Relationship Id="rId12" Type="http://schemas.openxmlformats.org/officeDocument/2006/relationships/image" Target="../media/image42.jpg"/><Relationship Id="rId17" Type="http://schemas.openxmlformats.org/officeDocument/2006/relationships/hyperlink" Target="http://www.jenkinsblogs.com/" TargetMode="External"/><Relationship Id="rId2" Type="http://schemas.openxmlformats.org/officeDocument/2006/relationships/image" Target="../media/image33.jpeg"/><Relationship Id="rId16" Type="http://schemas.openxmlformats.org/officeDocument/2006/relationships/image" Target="../media/image44.png"/><Relationship Id="rId1" Type="http://schemas.openxmlformats.org/officeDocument/2006/relationships/slideLayout" Target="../slideLayouts/slideLayout44.xml"/><Relationship Id="rId6" Type="http://schemas.openxmlformats.org/officeDocument/2006/relationships/image" Target="../media/image37.png"/><Relationship Id="rId11" Type="http://schemas.openxmlformats.org/officeDocument/2006/relationships/image" Target="../media/image12.png"/><Relationship Id="rId5" Type="http://schemas.openxmlformats.org/officeDocument/2006/relationships/image" Target="../media/image36.png"/><Relationship Id="rId15" Type="http://schemas.openxmlformats.org/officeDocument/2006/relationships/hyperlink" Target="mailto:jenkinsns@gmail.com" TargetMode="External"/><Relationship Id="rId10" Type="http://schemas.openxmlformats.org/officeDocument/2006/relationships/image" Target="../media/image41.png"/><Relationship Id="rId19" Type="http://schemas.openxmlformats.org/officeDocument/2006/relationships/hyperlink" Target="https://www.youtube.com/user/jenkinsns" TargetMode="External"/><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tiff"/><Relationship Id="rId10" Type="http://schemas.openxmlformats.org/officeDocument/2006/relationships/image" Target="../media/image73.tiff"/><Relationship Id="rId4" Type="http://schemas.openxmlformats.org/officeDocument/2006/relationships/image" Target="../media/image67.tiff"/><Relationship Id="rId9"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67.tiff"/><Relationship Id="rId3" Type="http://schemas.openxmlformats.org/officeDocument/2006/relationships/image" Target="../media/image77.png"/><Relationship Id="rId7" Type="http://schemas.openxmlformats.org/officeDocument/2006/relationships/image" Target="../media/image69.png"/><Relationship Id="rId2" Type="http://schemas.openxmlformats.org/officeDocument/2006/relationships/image" Target="../media/image76.emf"/><Relationship Id="rId1" Type="http://schemas.openxmlformats.org/officeDocument/2006/relationships/slideLayout" Target="../slideLayouts/slideLayout35.xml"/><Relationship Id="rId6" Type="http://schemas.openxmlformats.org/officeDocument/2006/relationships/image" Target="../media/image80.tiff"/><Relationship Id="rId11" Type="http://schemas.openxmlformats.org/officeDocument/2006/relationships/image" Target="../media/image74.png"/><Relationship Id="rId5" Type="http://schemas.openxmlformats.org/officeDocument/2006/relationships/image" Target="../media/image79.tiff"/><Relationship Id="rId10" Type="http://schemas.openxmlformats.org/officeDocument/2006/relationships/image" Target="../media/image68.tiff"/><Relationship Id="rId4" Type="http://schemas.openxmlformats.org/officeDocument/2006/relationships/image" Target="../media/image78.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81.tiff"/><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68.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2.xml"/><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0.svg"/><Relationship Id="rId7"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39.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2.sv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M1 &amp; M2</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695003" cy="369332"/>
          </a:xfrm>
          <a:prstGeom prst="rect">
            <a:avLst/>
          </a:prstGeom>
        </p:spPr>
        <p:txBody>
          <a:bodyPr wrap="none">
            <a:spAutoFit/>
          </a:bodyPr>
          <a:lstStyle/>
          <a:p>
            <a:pPr lvl="0"/>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Module 2</a:t>
            </a:r>
            <a:r>
              <a:rPr lang="en-US" b="1" dirty="0">
                <a:solidFill>
                  <a:srgbClr val="7030A0"/>
                </a:solidFill>
              </a:rPr>
              <a:t>: 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583" y="2269010"/>
            <a:ext cx="2331855" cy="332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1765" y="1169"/>
            <a:ext cx="7945034" cy="93247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32418">
              <a:defRPr/>
            </a:pPr>
            <a:endParaRPr sz="1836">
              <a:solidFill>
                <a:prstClr val="black"/>
              </a:solidFill>
              <a:latin typeface="Calibri" panose="020F0502020204030204"/>
            </a:endParaRPr>
          </a:p>
        </p:txBody>
      </p:sp>
      <p:sp>
        <p:nvSpPr>
          <p:cNvPr id="6" name="object 6"/>
          <p:cNvSpPr txBox="1">
            <a:spLocks noGrp="1"/>
          </p:cNvSpPr>
          <p:nvPr>
            <p:ph type="title"/>
          </p:nvPr>
        </p:nvSpPr>
        <p:spPr>
          <a:xfrm>
            <a:off x="311681" y="150597"/>
            <a:ext cx="4815178" cy="653350"/>
          </a:xfrm>
          <a:prstGeom prst="rect">
            <a:avLst/>
          </a:prstGeom>
        </p:spPr>
        <p:txBody>
          <a:bodyPr vert="horz" wrap="square" lIns="0" tIns="12951" rIns="0" bIns="0" rtlCol="0" anchor="ctr">
            <a:spAutoFit/>
          </a:bodyPr>
          <a:lstStyle/>
          <a:p>
            <a:pPr marL="12951">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91554" y="957776"/>
            <a:ext cx="6822865" cy="476284"/>
          </a:xfrm>
          <a:prstGeom prst="rect">
            <a:avLst/>
          </a:prstGeom>
        </p:spPr>
        <p:txBody>
          <a:bodyPr wrap="square">
            <a:spAutoFit/>
          </a:bodyPr>
          <a:lstStyle/>
          <a:p>
            <a:pPr defTabSz="932418">
              <a:lnSpc>
                <a:spcPts val="3264"/>
              </a:lnSpc>
              <a:defRPr/>
            </a:pPr>
            <a:r>
              <a:rPr lang="en-US" sz="2174"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74"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8567" y="2645658"/>
            <a:ext cx="5504016" cy="2571303"/>
          </a:xfrm>
        </p:spPr>
        <p:txBody>
          <a:bodyPr>
            <a:normAutofit/>
          </a:bodyPr>
          <a:lstStyle/>
          <a:p>
            <a:pPr>
              <a:buFont typeface="Wingdings" panose="05000000000000000000" pitchFamily="2" charset="2"/>
              <a:buChar char="ü"/>
            </a:pPr>
            <a:r>
              <a:rPr lang="en-US" sz="2040">
                <a:solidFill>
                  <a:schemeClr val="tx1">
                    <a:lumMod val="65000"/>
                    <a:lumOff val="35000"/>
                  </a:schemeClr>
                </a:solidFill>
              </a:rPr>
              <a:t>18+ </a:t>
            </a:r>
            <a:r>
              <a:rPr lang="en-US" sz="2040" dirty="0">
                <a:solidFill>
                  <a:schemeClr val="tx1">
                    <a:lumMod val="65000"/>
                    <a:lumOff val="35000"/>
                  </a:schemeClr>
                </a:solidFill>
              </a:rPr>
              <a:t>Years of experience</a:t>
            </a:r>
          </a:p>
          <a:p>
            <a:pPr>
              <a:buFont typeface="Wingdings" panose="05000000000000000000" pitchFamily="2" charset="2"/>
              <a:buChar char="ü"/>
            </a:pPr>
            <a:r>
              <a:rPr lang="en-US" sz="204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40" dirty="0">
                <a:solidFill>
                  <a:schemeClr val="tx1">
                    <a:lumMod val="65000"/>
                    <a:lumOff val="35000"/>
                  </a:schemeClr>
                </a:solidFill>
              </a:rPr>
              <a:t>International Speaker | Author | Trainer</a:t>
            </a:r>
          </a:p>
          <a:p>
            <a:pPr>
              <a:buFont typeface="Wingdings" panose="05000000000000000000" pitchFamily="2" charset="2"/>
              <a:buChar char="ü"/>
            </a:pPr>
            <a:r>
              <a:rPr lang="en-US" sz="2040" dirty="0">
                <a:solidFill>
                  <a:schemeClr val="tx1">
                    <a:lumMod val="65000"/>
                    <a:lumOff val="35000"/>
                  </a:schemeClr>
                </a:solidFill>
              </a:rPr>
              <a:t>SPS/M365 Bangalore Organizer </a:t>
            </a:r>
          </a:p>
          <a:p>
            <a:pPr>
              <a:buFont typeface="Wingdings" panose="05000000000000000000" pitchFamily="2" charset="2"/>
              <a:buChar char="ü"/>
            </a:pPr>
            <a:r>
              <a:rPr lang="en-US" sz="2040" dirty="0" err="1">
                <a:solidFill>
                  <a:schemeClr val="tx1">
                    <a:lumMod val="65000"/>
                    <a:lumOff val="35000"/>
                  </a:schemeClr>
                </a:solidFill>
              </a:rPr>
              <a:t>aOS</a:t>
            </a:r>
            <a:r>
              <a:rPr lang="en-US" sz="2040" dirty="0">
                <a:solidFill>
                  <a:schemeClr val="tx1">
                    <a:lumMod val="65000"/>
                    <a:lumOff val="35000"/>
                  </a:schemeClr>
                </a:solidFill>
              </a:rPr>
              <a:t> Ambassador</a:t>
            </a:r>
          </a:p>
          <a:p>
            <a:pPr marL="0" indent="0">
              <a:buNone/>
            </a:pPr>
            <a:endParaRPr lang="en-US" sz="204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467" y="1163668"/>
            <a:ext cx="1793070" cy="1793070"/>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121391" y="5303424"/>
            <a:ext cx="1684551" cy="1687821"/>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63731" y="5293874"/>
            <a:ext cx="1661188" cy="1657001"/>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602987" y="5284233"/>
            <a:ext cx="1738378" cy="1684178"/>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919208" y="5260431"/>
            <a:ext cx="1769871" cy="1707981"/>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50531" y="5312161"/>
            <a:ext cx="1635540" cy="1638715"/>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11679" y="1522393"/>
            <a:ext cx="1880986" cy="766562"/>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04538" y="1526760"/>
            <a:ext cx="766562" cy="766562"/>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3033" y="1878621"/>
            <a:ext cx="1767810" cy="271971"/>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229388" y="5314713"/>
            <a:ext cx="316153" cy="30032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308426" y="5383176"/>
            <a:ext cx="180994" cy="17906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219892" y="4805971"/>
            <a:ext cx="316153" cy="323499"/>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621424" y="4799283"/>
            <a:ext cx="2808319" cy="350280"/>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32"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209817" y="4418263"/>
            <a:ext cx="320896" cy="237894"/>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644168" y="4381063"/>
            <a:ext cx="2670915" cy="350280"/>
          </a:xfrm>
          <a:prstGeom prst="rect">
            <a:avLst/>
          </a:prstGeom>
        </p:spPr>
        <p:txBody>
          <a:bodyPr wrap="square">
            <a:spAutoFit/>
          </a:bodyPr>
          <a:lstStyle/>
          <a:p>
            <a:pPr defTabSz="932418">
              <a:defRPr/>
            </a:pPr>
            <a:r>
              <a:rPr lang="en-US" sz="1632"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32"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45398" y="5762931"/>
            <a:ext cx="306616" cy="30422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595277" y="5709863"/>
            <a:ext cx="2863978" cy="350330"/>
          </a:xfrm>
          <a:prstGeom prst="rect">
            <a:avLst/>
          </a:prstGeom>
        </p:spPr>
        <p:txBody>
          <a:bodyPr wrap="none">
            <a:spAutoFit/>
          </a:bodyPr>
          <a:lstStyle/>
          <a:p>
            <a:pPr defTabSz="932418">
              <a:defRPr/>
            </a:pPr>
            <a:r>
              <a:rPr lang="en-GB" sz="1632"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32"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45397" y="6226687"/>
            <a:ext cx="330250" cy="281684"/>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582686" y="6226686"/>
            <a:ext cx="3766804" cy="343492"/>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32"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595739" y="5249116"/>
            <a:ext cx="3321303" cy="350280"/>
          </a:xfrm>
          <a:prstGeom prst="rect">
            <a:avLst/>
          </a:prstGeom>
        </p:spPr>
        <p:txBody>
          <a:bodyPr wrap="square">
            <a:spAutoFit/>
          </a:bodyPr>
          <a:lstStyle/>
          <a:p>
            <a:pPr defTabSz="932418">
              <a:defRPr/>
            </a:pPr>
            <a:r>
              <a:rPr lang="en-US" sz="1632" dirty="0">
                <a:solidFill>
                  <a:prstClr val="black"/>
                </a:solidFill>
                <a:latin typeface="Proxima Nova" panose="02000506030000020004"/>
                <a:ea typeface="Roboto Light" panose="02000000000000000000" pitchFamily="2" charset="0"/>
                <a:cs typeface="Roboto Light"/>
              </a:rPr>
              <a:t>@jenkinsns</a:t>
            </a:r>
            <a:endParaRPr lang="en-US" sz="1632"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45838" y="6696439"/>
            <a:ext cx="1767810" cy="2719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360920"/>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SPFx’s open-source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 supports Node.js v14.xx.x*</a:t>
            </a:r>
          </a:p>
          <a:p>
            <a:pPr lvl="1">
              <a:buFont typeface="Wingdings" panose="05000000000000000000" pitchFamily="2" charset="2"/>
              <a:buChar char="ü"/>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spTree>
    <p:extLst>
      <p:ext uri="{BB962C8B-B14F-4D97-AF65-F5344CB8AC3E}">
        <p14:creationId xmlns:p14="http://schemas.microsoft.com/office/powerpoint/2010/main" val="246218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3109762"/>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SPFx included in each SPFx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347024"/>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SPFx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783712" y="36474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358757" cy="369332"/>
          </a:xfrm>
          <a:prstGeom prst="rect">
            <a:avLst/>
          </a:prstGeom>
        </p:spPr>
        <p:txBody>
          <a:bodyPr wrap="none">
            <a:spAutoFit/>
          </a:bodyPr>
          <a:lstStyle/>
          <a:p>
            <a:r>
              <a:rPr lang="en-US" b="1" dirty="0">
                <a:solidFill>
                  <a:srgbClr val="7030A0"/>
                </a:solidFill>
              </a:rPr>
              <a:t>Module 1: 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324F0-1627-4A7B-A6FE-EC58DD34E6C4}"/>
              </a:ext>
            </a:extLst>
          </p:cNvPr>
          <p:cNvPicPr>
            <a:picLocks noChangeAspect="1"/>
          </p:cNvPicPr>
          <p:nvPr/>
        </p:nvPicPr>
        <p:blipFill>
          <a:blip r:embed="rId3"/>
          <a:stretch>
            <a:fillRect/>
          </a:stretch>
        </p:blipFill>
        <p:spPr>
          <a:xfrm>
            <a:off x="519961" y="0"/>
            <a:ext cx="11396552" cy="6994525"/>
          </a:xfrm>
          <a:prstGeom prst="rect">
            <a:avLst/>
          </a:prstGeom>
        </p:spPr>
      </p:pic>
    </p:spTree>
    <p:extLst>
      <p:ext uri="{BB962C8B-B14F-4D97-AF65-F5344CB8AC3E}">
        <p14:creationId xmlns:p14="http://schemas.microsoft.com/office/powerpoint/2010/main" val="414656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1.10.0, 1.11.0, 1.12.0</a:t>
            </a:r>
            <a:r>
              <a:rPr lang="nb-NO" sz="2040" b="1" spc="-71" dirty="0">
                <a:solidFill>
                  <a:schemeClr val="accent3">
                    <a:lumMod val="50000"/>
                  </a:schemeClr>
                </a:solidFill>
                <a:latin typeface="Calibri (Body)"/>
              </a:rPr>
              <a:t>,</a:t>
            </a:r>
            <a:r>
              <a:rPr lang="nb-NO" sz="2040" spc="-71" dirty="0">
                <a:solidFill>
                  <a:schemeClr val="accent3">
                    <a:lumMod val="50000"/>
                  </a:schemeClr>
                </a:solidFill>
                <a:latin typeface="Calibri (Body)"/>
              </a:rPr>
              <a:t>1.12.1, 1.13.0</a:t>
            </a:r>
            <a:r>
              <a:rPr lang="nb-NO" sz="2040" b="1" spc="-71" dirty="0">
                <a:solidFill>
                  <a:schemeClr val="accent3">
                    <a:lumMod val="50000"/>
                  </a:schemeClr>
                </a:solidFill>
                <a:latin typeface="Calibri (Body)"/>
              </a:rPr>
              <a:t>,1.13.1</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2503</TotalTime>
  <Words>2399</Words>
  <Application>Microsoft Office PowerPoint</Application>
  <PresentationFormat>Custom</PresentationFormat>
  <Paragraphs>324</Paragraphs>
  <Slides>34</Slides>
  <Notes>19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2" baseType="lpstr">
      <vt:lpstr>Arial</vt:lpstr>
      <vt:lpstr>Calibri</vt:lpstr>
      <vt:lpstr>Calibri (Body)</vt:lpstr>
      <vt:lpstr>Calibri Light</vt:lpstr>
      <vt:lpstr>Consolas</vt:lpstr>
      <vt:lpstr>Proxima Nova</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 &amp; M2</vt:lpstr>
      <vt:lpstr>Jenkins NS</vt:lpstr>
      <vt:lpstr>Agenda</vt:lpstr>
      <vt:lpstr>PowerPoint Presentation</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Open-source tooling</vt:lpstr>
      <vt:lpstr>Server-side tool comparison</vt:lpstr>
      <vt:lpstr>Node.js - Runtime</vt:lpstr>
      <vt:lpstr>NPM – Node Package Manager</vt:lpstr>
      <vt:lpstr>Gulp – Task Runner</vt:lpstr>
      <vt:lpstr>Yeoman – Project Scaffolding Generator</vt:lpstr>
      <vt:lpstr>TypeScript – Typed JavaScript</vt:lpstr>
      <vt:lpstr>Validate local SPFx development configuration</vt:lpstr>
      <vt:lpstr>Demo</vt:lpstr>
      <vt:lpstr>Adding SPFx web parts to pages</vt:lpstr>
      <vt:lpstr>PowerPoint Presentation</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143</cp:revision>
  <dcterms:created xsi:type="dcterms:W3CDTF">2017-07-18T18:43:36Z</dcterms:created>
  <dcterms:modified xsi:type="dcterms:W3CDTF">2021-12-13T04:50:48Z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